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90817C-3540-4C5D-AFB8-BA6C84479F52}" type="datetimeFigureOut">
              <a:rPr lang="en-US" smtClean="0"/>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0817C-3540-4C5D-AFB8-BA6C84479F52}" type="datetimeFigureOut">
              <a:rPr lang="en-US" smtClean="0"/>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0817C-3540-4C5D-AFB8-BA6C84479F52}" type="datetimeFigureOut">
              <a:rPr lang="en-US" smtClean="0"/>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0817C-3540-4C5D-AFB8-BA6C84479F52}" type="datetimeFigureOut">
              <a:rPr lang="en-US" smtClean="0"/>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90817C-3540-4C5D-AFB8-BA6C84479F52}" type="datetimeFigureOut">
              <a:rPr lang="en-US" smtClean="0"/>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90817C-3540-4C5D-AFB8-BA6C84479F52}" type="datetimeFigureOut">
              <a:rPr lang="en-US" smtClean="0"/>
              <a:t>9/15/2010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90817C-3540-4C5D-AFB8-BA6C84479F52}" type="datetimeFigureOut">
              <a:rPr lang="en-US" smtClean="0"/>
              <a:t>9/15/2010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90817C-3540-4C5D-AFB8-BA6C84479F52}" type="datetimeFigureOut">
              <a:rPr lang="en-US" smtClean="0"/>
              <a:t>9/15/2010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0817C-3540-4C5D-AFB8-BA6C84479F52}" type="datetimeFigureOut">
              <a:rPr lang="en-US" smtClean="0"/>
              <a:t>9/15/2010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0817C-3540-4C5D-AFB8-BA6C84479F52}" type="datetimeFigureOut">
              <a:rPr lang="en-US" smtClean="0"/>
              <a:t>9/15/2010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0817C-3540-4C5D-AFB8-BA6C84479F52}" type="datetimeFigureOut">
              <a:rPr lang="en-US" smtClean="0"/>
              <a:t>9/15/2010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19026A-411C-4941-B555-00CD297BB84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0817C-3540-4C5D-AFB8-BA6C84479F52}" type="datetimeFigureOut">
              <a:rPr lang="en-US" smtClean="0"/>
              <a:t>9/15/2010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19026A-411C-4941-B555-00CD297BB84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ncbi.nlm.nih.gov/pubmed?term=%22Smith%20RK%22%5BAuthor%5D" TargetMode="External"/><Relationship Id="rId2" Type="http://schemas.openxmlformats.org/officeDocument/2006/relationships/hyperlink" Target="http://www.ncbi.nlm.nih.gov/pubmed?term=%22Taylor%20SE%22%5BAuthor%5D" TargetMode="External"/><Relationship Id="rId1" Type="http://schemas.openxmlformats.org/officeDocument/2006/relationships/slideLayout" Target="../slideLayouts/slideLayout2.xml"/><Relationship Id="rId4" Type="http://schemas.openxmlformats.org/officeDocument/2006/relationships/hyperlink" Target="http://www.ncbi.nlm.nih.gov/pubmed?term=%22Clegg%20PD%22%5BAuthor%5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cbi.nlm.nih.gov/pubmed?term=%22Chong%20AK%22%5BAuthor%5D" TargetMode="External"/><Relationship Id="rId7" Type="http://schemas.openxmlformats.org/officeDocument/2006/relationships/hyperlink" Target="http://www.ncbi.nlm.nih.gov/pubmed?term=%22Chang%20J%22%5BAuthor%5D" TargetMode="External"/><Relationship Id="rId2" Type="http://schemas.openxmlformats.org/officeDocument/2006/relationships/hyperlink" Target="http://www.ncbi.nlm.nih.gov/pubmed?term=%22Kryger%20GS%22%5BAuthor%5D" TargetMode="External"/><Relationship Id="rId1" Type="http://schemas.openxmlformats.org/officeDocument/2006/relationships/slideLayout" Target="../slideLayouts/slideLayout2.xml"/><Relationship Id="rId6" Type="http://schemas.openxmlformats.org/officeDocument/2006/relationships/hyperlink" Target="http://www.ncbi.nlm.nih.gov/pubmed?term=%22Bates%20SJ%22%5BAuthor%5D" TargetMode="External"/><Relationship Id="rId5" Type="http://schemas.openxmlformats.org/officeDocument/2006/relationships/hyperlink" Target="http://www.ncbi.nlm.nih.gov/pubmed?term=%22Pham%20H%22%5BAuthor%5D" TargetMode="External"/><Relationship Id="rId4" Type="http://schemas.openxmlformats.org/officeDocument/2006/relationships/hyperlink" Target="http://www.ncbi.nlm.nih.gov/pubmed?term=%22Costa%20M%22%5BAuthor%5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cbi.nlm.nih.gov/pubmed?term=%22Mizuno%20H%22%5BAuthor%5D" TargetMode="External"/><Relationship Id="rId2" Type="http://schemas.openxmlformats.org/officeDocument/2006/relationships/hyperlink" Target="http://www.ncbi.nlm.nih.gov/pubmed?term=%22Uysal%20AC%22%5BAuthor%5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cbi.nlm.nih.gov/pubmed?term=%22Ricc%C3%B2%20S%22%5BAuthor%5D" TargetMode="External"/><Relationship Id="rId7" Type="http://schemas.openxmlformats.org/officeDocument/2006/relationships/hyperlink" Target="http://www.ncbi.nlm.nih.gov/pubmed?term=%22Grolli%20S%22%5BAuthor%5D" TargetMode="External"/><Relationship Id="rId2" Type="http://schemas.openxmlformats.org/officeDocument/2006/relationships/hyperlink" Target="http://www.ncbi.nlm.nih.gov/pubmed?term=%22Del%20Bue%20M%22%5BAuthor%5D" TargetMode="External"/><Relationship Id="rId1" Type="http://schemas.openxmlformats.org/officeDocument/2006/relationships/slideLayout" Target="../slideLayouts/slideLayout2.xml"/><Relationship Id="rId6" Type="http://schemas.openxmlformats.org/officeDocument/2006/relationships/hyperlink" Target="http://www.ncbi.nlm.nih.gov/pubmed?term=%22Gnudi%20G%22%5BAuthor%5D" TargetMode="External"/><Relationship Id="rId5" Type="http://schemas.openxmlformats.org/officeDocument/2006/relationships/hyperlink" Target="http://www.ncbi.nlm.nih.gov/pubmed?term=%22Conti%20V%22%5BAuthor%5D" TargetMode="External"/><Relationship Id="rId4" Type="http://schemas.openxmlformats.org/officeDocument/2006/relationships/hyperlink" Target="http://www.ncbi.nlm.nih.gov/pubmed?term=%22Ramoni%20R%22%5BAuthor%5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981199"/>
          </a:xfrm>
        </p:spPr>
        <p:txBody>
          <a:bodyPr>
            <a:normAutofit fontScale="90000"/>
          </a:bodyPr>
          <a:lstStyle/>
          <a:p>
            <a:r>
              <a:rPr lang="en-US" b="1" dirty="0"/>
              <a:t>Stem cell therapy for tendon and ligament injuries –</a:t>
            </a:r>
            <a:br>
              <a:rPr lang="en-US" b="1" dirty="0"/>
            </a:br>
            <a:r>
              <a:rPr lang="en-US" b="1" dirty="0"/>
              <a:t>Clinical results</a:t>
            </a:r>
            <a:br>
              <a:rPr lang="en-US" b="1" dirty="0"/>
            </a:br>
            <a:r>
              <a:rPr lang="en-US" dirty="0"/>
              <a:t>R.K.W. Smith</a:t>
            </a:r>
          </a:p>
        </p:txBody>
      </p:sp>
      <p:sp>
        <p:nvSpPr>
          <p:cNvPr id="3" name="Subtitle 2"/>
          <p:cNvSpPr>
            <a:spLocks noGrp="1"/>
          </p:cNvSpPr>
          <p:nvPr>
            <p:ph type="subTitle" idx="1"/>
          </p:nvPr>
        </p:nvSpPr>
        <p:spPr>
          <a:xfrm>
            <a:off x="1371600" y="2895600"/>
            <a:ext cx="6400800" cy="3200400"/>
          </a:xfrm>
        </p:spPr>
        <p:txBody>
          <a:bodyPr>
            <a:normAutofit fontScale="70000" lnSpcReduction="20000"/>
          </a:bodyPr>
          <a:lstStyle/>
          <a:p>
            <a:r>
              <a:rPr lang="en-US" dirty="0" smtClean="0"/>
              <a:t>“there </a:t>
            </a:r>
            <a:r>
              <a:rPr lang="en-US" dirty="0"/>
              <a:t>is a ‘window of opportunity’ for treatment – after the inflammatory</a:t>
            </a:r>
          </a:p>
          <a:p>
            <a:r>
              <a:rPr lang="en-US" dirty="0"/>
              <a:t>phase has subsided and a granulation bed had formed to support the implanted cells but before substantial</a:t>
            </a:r>
          </a:p>
          <a:p>
            <a:r>
              <a:rPr lang="en-US" dirty="0"/>
              <a:t>fibrosis </a:t>
            </a:r>
            <a:r>
              <a:rPr lang="en-US" dirty="0" smtClean="0"/>
              <a:t>occurs.”</a:t>
            </a:r>
          </a:p>
          <a:p>
            <a:endParaRPr lang="en-US" dirty="0"/>
          </a:p>
          <a:p>
            <a:r>
              <a:rPr lang="en-US" dirty="0" smtClean="0"/>
              <a:t>“In </a:t>
            </a:r>
            <a:r>
              <a:rPr lang="en-US" dirty="0"/>
              <a:t>summary, experimental studies and</a:t>
            </a:r>
          </a:p>
          <a:p>
            <a:r>
              <a:rPr lang="en-US" dirty="0"/>
              <a:t>a controlled trial are planned to give proof of efficacy, but the technique so far appears </a:t>
            </a:r>
            <a:r>
              <a:rPr lang="en-US" dirty="0" smtClean="0"/>
              <a:t>encouraging.”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normAutofit/>
          </a:bodyPr>
          <a:lstStyle/>
          <a:p>
            <a:r>
              <a:rPr lang="en-US" sz="2800" dirty="0"/>
              <a:t>Adipose-derived adult stem cells for cartilage</a:t>
            </a:r>
            <a:br>
              <a:rPr lang="en-US" sz="2800" dirty="0"/>
            </a:br>
            <a:r>
              <a:rPr lang="en-US" sz="2800" dirty="0"/>
              <a:t>tissue engineering</a:t>
            </a:r>
            <a:r>
              <a:rPr lang="en-US" sz="2000" dirty="0"/>
              <a:t/>
            </a:r>
            <a:br>
              <a:rPr lang="en-US" sz="2000" dirty="0"/>
            </a:br>
            <a:r>
              <a:rPr lang="en-US" sz="1200" dirty="0" err="1"/>
              <a:t>Farshid</a:t>
            </a:r>
            <a:r>
              <a:rPr lang="en-US" sz="1200" dirty="0"/>
              <a:t> </a:t>
            </a:r>
            <a:r>
              <a:rPr lang="en-US" sz="1200" dirty="0" err="1"/>
              <a:t>Guilak</a:t>
            </a:r>
            <a:r>
              <a:rPr lang="en-US" sz="1200" dirty="0"/>
              <a:t> a,</a:t>
            </a:r>
            <a:r>
              <a:rPr lang="en-US" sz="1200" i="1" dirty="0"/>
              <a:t>∗, Hani A. </a:t>
            </a:r>
            <a:r>
              <a:rPr lang="en-US" sz="1200" i="1" dirty="0" err="1"/>
              <a:t>Awada</a:t>
            </a:r>
            <a:r>
              <a:rPr lang="en-US" sz="1200" i="1" dirty="0"/>
              <a:t>, Beverley </a:t>
            </a:r>
            <a:r>
              <a:rPr lang="en-US" sz="1200" i="1" dirty="0" err="1"/>
              <a:t>Fermor</a:t>
            </a:r>
            <a:r>
              <a:rPr lang="en-US" sz="1200" i="1" dirty="0"/>
              <a:t> a, Holly A. </a:t>
            </a:r>
            <a:r>
              <a:rPr lang="en-US" sz="1200" i="1" dirty="0" err="1"/>
              <a:t>Leddy</a:t>
            </a:r>
            <a:r>
              <a:rPr lang="en-US" sz="1200" i="1" dirty="0"/>
              <a:t> a and</a:t>
            </a:r>
            <a:br>
              <a:rPr lang="en-US" sz="1200" i="1" dirty="0"/>
            </a:br>
            <a:r>
              <a:rPr lang="en-US" sz="1200" dirty="0"/>
              <a:t>Jeffrey M. </a:t>
            </a:r>
            <a:r>
              <a:rPr lang="en-US" sz="1200" dirty="0" err="1"/>
              <a:t>Gimble</a:t>
            </a:r>
            <a:r>
              <a:rPr lang="en-US" sz="1200" dirty="0"/>
              <a:t> b</a:t>
            </a:r>
            <a:br>
              <a:rPr lang="en-US" sz="1200" dirty="0"/>
            </a:br>
            <a:r>
              <a:rPr lang="en-US" sz="1200" dirty="0"/>
              <a:t>a </a:t>
            </a:r>
            <a:r>
              <a:rPr lang="en-US" sz="1200" i="1" dirty="0"/>
              <a:t>Departments of Surgery and Biomedical Engineering, Duke University Medical Center, Durham,</a:t>
            </a:r>
            <a:br>
              <a:rPr lang="en-US" sz="1200" i="1" dirty="0"/>
            </a:br>
            <a:r>
              <a:rPr lang="en-US" sz="1200" i="1" dirty="0"/>
              <a:t>NC 27710, USA</a:t>
            </a:r>
            <a:br>
              <a:rPr lang="en-US" sz="1200" i="1" dirty="0"/>
            </a:br>
            <a:r>
              <a:rPr lang="en-US" sz="1200" dirty="0"/>
              <a:t>b </a:t>
            </a:r>
            <a:r>
              <a:rPr lang="en-US" sz="1200" i="1" dirty="0"/>
              <a:t>Pennington Biomedical Research Center, Louisiana State University System, Baton Rouge,</a:t>
            </a:r>
            <a:br>
              <a:rPr lang="en-US" sz="1200" i="1" dirty="0"/>
            </a:br>
            <a:r>
              <a:rPr lang="en-US" sz="1200" i="1" dirty="0"/>
              <a:t>LA 70808</a:t>
            </a:r>
            <a:r>
              <a:rPr lang="en-US" sz="2000" i="1" dirty="0"/>
              <a:t>,</a:t>
            </a:r>
            <a:endParaRPr lang="en-US" sz="2000" dirty="0"/>
          </a:p>
        </p:txBody>
      </p:sp>
      <p:sp>
        <p:nvSpPr>
          <p:cNvPr id="3" name="Content Placeholder 2"/>
          <p:cNvSpPr>
            <a:spLocks noGrp="1"/>
          </p:cNvSpPr>
          <p:nvPr>
            <p:ph idx="1"/>
          </p:nvPr>
        </p:nvSpPr>
        <p:spPr>
          <a:xfrm>
            <a:off x="457200" y="3048000"/>
            <a:ext cx="8229600" cy="3078163"/>
          </a:xfrm>
        </p:spPr>
        <p:txBody>
          <a:bodyPr>
            <a:normAutofit/>
          </a:bodyPr>
          <a:lstStyle/>
          <a:p>
            <a:pPr>
              <a:buNone/>
            </a:pPr>
            <a:r>
              <a:rPr lang="en-US" dirty="0" smtClean="0"/>
              <a:t>    Overall</a:t>
            </a:r>
            <a:r>
              <a:rPr lang="en-US" dirty="0"/>
              <a:t>, </a:t>
            </a:r>
            <a:r>
              <a:rPr lang="en-US" dirty="0" smtClean="0"/>
              <a:t>ADAS cells </a:t>
            </a:r>
            <a:r>
              <a:rPr lang="en-US" dirty="0"/>
              <a:t>show significant promise for </a:t>
            </a:r>
            <a:r>
              <a:rPr lang="en-US" dirty="0" smtClean="0"/>
              <a:t>the development </a:t>
            </a:r>
            <a:r>
              <a:rPr lang="en-US" dirty="0"/>
              <a:t>of functional tissue replacements for various tissues of the </a:t>
            </a:r>
            <a:r>
              <a:rPr lang="en-US" dirty="0" smtClean="0"/>
              <a:t>musculoskeletal system</a:t>
            </a:r>
            <a:r>
              <a:rPr lang="en-US"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Autofit/>
          </a:bodyPr>
          <a:lstStyle/>
          <a:p>
            <a:r>
              <a:rPr lang="en-US" sz="2800" b="1" dirty="0"/>
              <a:t>Effect of </a:t>
            </a:r>
            <a:r>
              <a:rPr lang="en-US" sz="2800" b="1" dirty="0" err="1"/>
              <a:t>Intraarticular</a:t>
            </a:r>
            <a:r>
              <a:rPr lang="en-US" sz="2800" b="1" dirty="0"/>
              <a:t> Injection of </a:t>
            </a:r>
            <a:r>
              <a:rPr lang="en-US" sz="2800" b="1" dirty="0" err="1"/>
              <a:t>Autologous</a:t>
            </a:r>
            <a:r>
              <a:rPr lang="en-US" sz="2800" b="1" dirty="0"/>
              <a:t/>
            </a:r>
            <a:br>
              <a:rPr lang="en-US" sz="2800" b="1" dirty="0"/>
            </a:br>
            <a:r>
              <a:rPr lang="en-US" sz="2800" b="1" dirty="0" smtClean="0"/>
              <a:t>Adipose-Derived </a:t>
            </a:r>
            <a:r>
              <a:rPr lang="en-US" sz="2800" b="1" dirty="0" err="1" smtClean="0"/>
              <a:t>Mesenchymal</a:t>
            </a:r>
            <a:r>
              <a:rPr lang="en-US" sz="2800" b="1" dirty="0" smtClean="0"/>
              <a:t> </a:t>
            </a:r>
            <a:r>
              <a:rPr lang="en-US" sz="2800" b="1" dirty="0"/>
              <a:t>Stem and</a:t>
            </a:r>
            <a:br>
              <a:rPr lang="en-US" sz="2800" b="1" dirty="0"/>
            </a:br>
            <a:r>
              <a:rPr lang="en-US" sz="2800" b="1" dirty="0"/>
              <a:t>Regenerative Cells on Clinical Signs of Chronic</a:t>
            </a:r>
            <a:br>
              <a:rPr lang="en-US" sz="2800" b="1" dirty="0"/>
            </a:br>
            <a:r>
              <a:rPr lang="en-US" sz="2800" b="1" dirty="0"/>
              <a:t>Osteoarthritis of the Elbow Joint in Dogs*</a:t>
            </a:r>
            <a:br>
              <a:rPr lang="en-US" sz="2800" b="1" dirty="0"/>
            </a:br>
            <a:r>
              <a:rPr lang="sv-SE" sz="1200" b="1" dirty="0"/>
              <a:t>Linda L. Black, DVM, PhDa</a:t>
            </a:r>
            <a:br>
              <a:rPr lang="sv-SE" sz="1200" b="1" dirty="0"/>
            </a:br>
            <a:r>
              <a:rPr lang="en-US" sz="1200" b="1" dirty="0"/>
              <a:t>James Gaynor, DVM, MS, DACVA, </a:t>
            </a:r>
            <a:r>
              <a:rPr lang="en-US" sz="1200" b="1" dirty="0" err="1"/>
              <a:t>DAAPMb</a:t>
            </a:r>
            <a:r>
              <a:rPr lang="en-US" sz="1200" b="1" dirty="0"/>
              <a:t/>
            </a:r>
            <a:br>
              <a:rPr lang="en-US" sz="1200" b="1" dirty="0"/>
            </a:br>
            <a:r>
              <a:rPr lang="en-US" sz="1200" b="1" dirty="0"/>
              <a:t>Cheryl Adams, DVM, CVA, </a:t>
            </a:r>
            <a:r>
              <a:rPr lang="en-US" sz="1200" b="1" dirty="0" err="1"/>
              <a:t>CCRTc</a:t>
            </a:r>
            <a:r>
              <a:rPr lang="en-US" sz="1200" b="1" dirty="0"/>
              <a:t/>
            </a:r>
            <a:br>
              <a:rPr lang="en-US" sz="1200" b="1" dirty="0"/>
            </a:br>
            <a:r>
              <a:rPr lang="en-US" sz="1200" b="1" dirty="0" err="1"/>
              <a:t>Sarit</a:t>
            </a:r>
            <a:r>
              <a:rPr lang="en-US" sz="1200" b="1" dirty="0"/>
              <a:t> </a:t>
            </a:r>
            <a:r>
              <a:rPr lang="en-US" sz="1200" b="1" dirty="0" err="1"/>
              <a:t>Dhupa</a:t>
            </a:r>
            <a:r>
              <a:rPr lang="en-US" sz="1200" b="1" dirty="0"/>
              <a:t>, </a:t>
            </a:r>
            <a:r>
              <a:rPr lang="en-US" sz="1200" b="1" dirty="0" err="1"/>
              <a:t>BVSc</a:t>
            </a:r>
            <a:r>
              <a:rPr lang="en-US" sz="1200" b="1" dirty="0"/>
              <a:t>, </a:t>
            </a:r>
            <a:r>
              <a:rPr lang="en-US" sz="1200" b="1" dirty="0" err="1"/>
              <a:t>DACVSd</a:t>
            </a:r>
            <a:r>
              <a:rPr lang="en-US" sz="1200" b="1" dirty="0"/>
              <a:t/>
            </a:r>
            <a:br>
              <a:rPr lang="en-US" sz="1200" b="1" dirty="0"/>
            </a:br>
            <a:r>
              <a:rPr lang="en-US" sz="1200" b="1" dirty="0"/>
              <a:t>Andrew E. </a:t>
            </a:r>
            <a:r>
              <a:rPr lang="en-US" sz="1200" b="1" dirty="0" err="1"/>
              <a:t>Sams</a:t>
            </a:r>
            <a:r>
              <a:rPr lang="en-US" sz="1200" b="1" dirty="0"/>
              <a:t>, DVM, MS, </a:t>
            </a:r>
            <a:r>
              <a:rPr lang="en-US" sz="1200" b="1" dirty="0" err="1"/>
              <a:t>DACVSe</a:t>
            </a:r>
            <a:endParaRPr lang="en-US" sz="1200" dirty="0"/>
          </a:p>
        </p:txBody>
      </p:sp>
      <p:sp>
        <p:nvSpPr>
          <p:cNvPr id="3" name="Content Placeholder 2"/>
          <p:cNvSpPr>
            <a:spLocks noGrp="1"/>
          </p:cNvSpPr>
          <p:nvPr>
            <p:ph idx="1"/>
          </p:nvPr>
        </p:nvSpPr>
        <p:spPr>
          <a:xfrm>
            <a:off x="457200" y="2819400"/>
            <a:ext cx="8229600" cy="3306763"/>
          </a:xfrm>
        </p:spPr>
        <p:txBody>
          <a:bodyPr>
            <a:normAutofit fontScale="92500"/>
          </a:bodyPr>
          <a:lstStyle/>
          <a:p>
            <a:pPr>
              <a:buNone/>
            </a:pPr>
            <a:r>
              <a:rPr lang="en-US" dirty="0" smtClean="0"/>
              <a:t>     Fourteen dogs were </a:t>
            </a:r>
            <a:r>
              <a:rPr lang="en-US" dirty="0"/>
              <a:t>recruited. Veterinarians assessed each dog for lameness, pain on manipulation</a:t>
            </a:r>
            <a:r>
              <a:rPr lang="en-US" dirty="0" smtClean="0"/>
              <a:t>, range </a:t>
            </a:r>
            <a:r>
              <a:rPr lang="en-US" dirty="0"/>
              <a:t>of motion, and functional disability using a numeric rating scale </a:t>
            </a:r>
            <a:r>
              <a:rPr lang="en-US" dirty="0" smtClean="0"/>
              <a:t>at baseline </a:t>
            </a:r>
            <a:r>
              <a:rPr lang="en-US" dirty="0"/>
              <a:t>and specified intervals up to 180 days after treatment. Statistically </a:t>
            </a:r>
            <a:r>
              <a:rPr lang="en-US" dirty="0" smtClean="0"/>
              <a:t>significant improvement </a:t>
            </a:r>
            <a:r>
              <a:rPr lang="en-US" dirty="0"/>
              <a:t>in outcome measures was demonstrated.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4762"/>
          </a:xfrm>
        </p:spPr>
        <p:txBody>
          <a:bodyPr>
            <a:normAutofit fontScale="90000"/>
          </a:bodyPr>
          <a:lstStyle/>
          <a:p>
            <a:r>
              <a:rPr lang="en-US" sz="2200" dirty="0" smtClean="0"/>
              <a:t>Equine Vet J. 2007 Mar;39(2):172-80.</a:t>
            </a:r>
            <a:br>
              <a:rPr lang="en-US" sz="2200" dirty="0" smtClean="0"/>
            </a:br>
            <a:r>
              <a:rPr lang="en-US" sz="2200" b="1" dirty="0" err="1" smtClean="0"/>
              <a:t>Mesenchymal</a:t>
            </a:r>
            <a:r>
              <a:rPr lang="en-US" sz="2200" b="1" dirty="0" smtClean="0"/>
              <a:t> stem cell therapy in equine musculoskeletal disease: scientific fact or clinical fiction?</a:t>
            </a:r>
            <a:br>
              <a:rPr lang="en-US" sz="2200" b="1" dirty="0" smtClean="0"/>
            </a:br>
            <a:r>
              <a:rPr lang="en-US" sz="2200" dirty="0" smtClean="0">
                <a:hlinkClick r:id="rId2"/>
              </a:rPr>
              <a:t>Taylor SE</a:t>
            </a:r>
            <a:r>
              <a:rPr lang="en-US" sz="2200" dirty="0" smtClean="0"/>
              <a:t>, </a:t>
            </a:r>
            <a:r>
              <a:rPr lang="en-US" sz="2200" dirty="0" smtClean="0">
                <a:hlinkClick r:id="rId3"/>
              </a:rPr>
              <a:t>Smith RK</a:t>
            </a:r>
            <a:r>
              <a:rPr lang="en-US" sz="2200" dirty="0" smtClean="0"/>
              <a:t>, </a:t>
            </a:r>
            <a:r>
              <a:rPr lang="en-US" sz="2200" dirty="0" smtClean="0">
                <a:hlinkClick r:id="rId4"/>
              </a:rPr>
              <a:t>Clegg PD</a:t>
            </a:r>
            <a:r>
              <a:rPr lang="en-US" sz="2200" dirty="0" smtClean="0"/>
              <a:t>.</a:t>
            </a:r>
            <a:br>
              <a:rPr lang="en-US" sz="2200" dirty="0" smtClean="0"/>
            </a:br>
            <a:r>
              <a:rPr lang="en-US" sz="2200" dirty="0" smtClean="0"/>
              <a:t>Department of Veterinary Clinical Science, University of Liverpool, </a:t>
            </a:r>
            <a:r>
              <a:rPr lang="en-US" sz="2200" dirty="0" err="1" smtClean="0"/>
              <a:t>Leahurst</a:t>
            </a:r>
            <a:r>
              <a:rPr lang="en-US" sz="2200" dirty="0" smtClean="0"/>
              <a:t>, Chester High Road, </a:t>
            </a:r>
            <a:r>
              <a:rPr lang="en-US" sz="2200" dirty="0" err="1" smtClean="0"/>
              <a:t>Neston</a:t>
            </a:r>
            <a:r>
              <a:rPr lang="en-US" sz="2200" dirty="0" smtClean="0"/>
              <a:t>, Cheshire CH64 7TE, UK.</a:t>
            </a:r>
            <a:r>
              <a:rPr lang="en-US" dirty="0" smtClean="0"/>
              <a:t/>
            </a:r>
            <a:br>
              <a:rPr lang="en-US" dirty="0" smtClean="0"/>
            </a:br>
            <a:endParaRPr lang="en-US" dirty="0"/>
          </a:p>
        </p:txBody>
      </p:sp>
      <p:sp>
        <p:nvSpPr>
          <p:cNvPr id="3" name="Content Placeholder 2"/>
          <p:cNvSpPr>
            <a:spLocks noGrp="1"/>
          </p:cNvSpPr>
          <p:nvPr>
            <p:ph idx="1"/>
          </p:nvPr>
        </p:nvSpPr>
        <p:spPr>
          <a:xfrm>
            <a:off x="457200" y="2895600"/>
            <a:ext cx="8229600" cy="3230563"/>
          </a:xfrm>
        </p:spPr>
        <p:txBody>
          <a:bodyPr>
            <a:normAutofit fontScale="92500" lnSpcReduction="20000"/>
          </a:bodyPr>
          <a:lstStyle/>
          <a:p>
            <a:r>
              <a:rPr lang="en-US" dirty="0" smtClean="0"/>
              <a:t>The goal in the therapeutic use of </a:t>
            </a:r>
            <a:r>
              <a:rPr lang="en-US" dirty="0" err="1" smtClean="0"/>
              <a:t>mesenchymal</a:t>
            </a:r>
            <a:r>
              <a:rPr lang="en-US" dirty="0" smtClean="0"/>
              <a:t> stem cells (MSCs) in musculoskeletal disease is to harness the regenerative nature of these cells </a:t>
            </a:r>
            <a:r>
              <a:rPr lang="en-US" dirty="0" err="1" smtClean="0"/>
              <a:t>focussing</a:t>
            </a:r>
            <a:r>
              <a:rPr lang="en-US" dirty="0" smtClean="0"/>
              <a:t> on their potential to grow new tissues and organs to replace damaged or diseased tissue. Laboratory isolation of MSCs is now well established and has recently been demonstrated for equine MSCs.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33400"/>
          </a:xfrm>
        </p:spPr>
        <p:txBody>
          <a:bodyPr>
            <a:normAutofit fontScale="90000"/>
          </a:bodyPr>
          <a:lstStyle/>
          <a:p>
            <a:r>
              <a:rPr lang="en-US" sz="3100" b="1" dirty="0"/>
              <a:t>Effect of adipose-derived nucleated cell fractions</a:t>
            </a:r>
            <a:br>
              <a:rPr lang="en-US" sz="3100" b="1" dirty="0"/>
            </a:br>
            <a:r>
              <a:rPr lang="en-US" sz="3100" b="1" dirty="0"/>
              <a:t>on tendon repair in horses</a:t>
            </a:r>
            <a:br>
              <a:rPr lang="en-US" sz="3100" b="1" dirty="0"/>
            </a:br>
            <a:r>
              <a:rPr lang="en-US" sz="3100" b="1" dirty="0"/>
              <a:t>with </a:t>
            </a:r>
            <a:r>
              <a:rPr lang="en-US" sz="3100" b="1" dirty="0" err="1"/>
              <a:t>collagenase</a:t>
            </a:r>
            <a:r>
              <a:rPr lang="en-US" sz="3100" b="1" dirty="0"/>
              <a:t>-induced </a:t>
            </a:r>
            <a:r>
              <a:rPr lang="en-US" sz="3100" b="1" dirty="0" smtClean="0"/>
              <a:t>tendinitis</a:t>
            </a:r>
            <a:r>
              <a:rPr lang="en-US" sz="2000" b="1" dirty="0" smtClean="0"/>
              <a:t/>
            </a:r>
            <a:br>
              <a:rPr lang="en-US" sz="2000" b="1" dirty="0" smtClean="0"/>
            </a:br>
            <a:r>
              <a:rPr lang="en-US" sz="2000" dirty="0"/>
              <a:t/>
            </a:r>
            <a:br>
              <a:rPr lang="en-US" sz="2000" dirty="0"/>
            </a:br>
            <a:r>
              <a:rPr lang="en-US" sz="1600" dirty="0"/>
              <a:t>Alan J. Nixon, </a:t>
            </a:r>
            <a:r>
              <a:rPr lang="en-US" sz="1600" dirty="0" err="1"/>
              <a:t>BVSc</a:t>
            </a:r>
            <a:r>
              <a:rPr lang="en-US" sz="1600" dirty="0"/>
              <a:t>, MS; Linda A. Dahlgren, DVM, PhD; Jennifer L. </a:t>
            </a:r>
            <a:r>
              <a:rPr lang="en-US" sz="1600" dirty="0" err="1"/>
              <a:t>Haupt</a:t>
            </a:r>
            <a:r>
              <a:rPr lang="en-US" sz="1600" dirty="0"/>
              <a:t>, BS; Amy E. Yeager, DVM;</a:t>
            </a:r>
            <a:br>
              <a:rPr lang="en-US" sz="1600" dirty="0"/>
            </a:br>
            <a:r>
              <a:rPr lang="en-US" sz="1600" dirty="0"/>
              <a:t>Daniel L. Ward, </a:t>
            </a:r>
            <a:r>
              <a:rPr lang="en-US" sz="1600" dirty="0" smtClean="0"/>
              <a:t>PhD</a:t>
            </a:r>
            <a:r>
              <a:rPr lang="en-US" sz="2000" dirty="0" smtClean="0"/>
              <a:t/>
            </a:r>
            <a:br>
              <a:rPr lang="en-US" sz="2000" dirty="0" smtClean="0"/>
            </a:br>
            <a:r>
              <a:rPr lang="en-US" sz="1800" dirty="0"/>
              <a:t>AJVR, </a:t>
            </a:r>
            <a:r>
              <a:rPr lang="en-US" sz="1800" dirty="0" err="1"/>
              <a:t>Vol</a:t>
            </a:r>
            <a:r>
              <a:rPr lang="en-US" sz="1800" dirty="0"/>
              <a:t> 69, No. 7, July 2008</a:t>
            </a:r>
            <a:endParaRPr lang="en-US" sz="2000" dirty="0"/>
          </a:p>
        </p:txBody>
      </p:sp>
      <p:sp>
        <p:nvSpPr>
          <p:cNvPr id="3" name="Content Placeholder 2"/>
          <p:cNvSpPr>
            <a:spLocks noGrp="1"/>
          </p:cNvSpPr>
          <p:nvPr>
            <p:ph idx="1"/>
          </p:nvPr>
        </p:nvSpPr>
        <p:spPr>
          <a:xfrm>
            <a:off x="457200" y="2362200"/>
            <a:ext cx="8229600" cy="3763963"/>
          </a:xfrm>
        </p:spPr>
        <p:txBody>
          <a:bodyPr>
            <a:normAutofit fontScale="92500" lnSpcReduction="10000"/>
          </a:bodyPr>
          <a:lstStyle/>
          <a:p>
            <a:pPr>
              <a:buNone/>
            </a:pPr>
            <a:r>
              <a:rPr lang="en-US" b="1" dirty="0" smtClean="0"/>
              <a:t>    </a:t>
            </a:r>
            <a:r>
              <a:rPr lang="en-US" dirty="0" smtClean="0"/>
              <a:t>Conclusions </a:t>
            </a:r>
            <a:r>
              <a:rPr lang="en-US" dirty="0"/>
              <a:t>and Clinical Relevance—ADNC injection improved tendon organization in</a:t>
            </a:r>
          </a:p>
          <a:p>
            <a:pPr>
              <a:buNone/>
            </a:pPr>
            <a:r>
              <a:rPr lang="en-US" dirty="0" smtClean="0"/>
              <a:t>    treated </a:t>
            </a:r>
            <a:r>
              <a:rPr lang="en-US" dirty="0"/>
              <a:t>tendons. Although biochemical and molecular differences were less profound, </a:t>
            </a:r>
            <a:r>
              <a:rPr lang="en-US" dirty="0" smtClean="0"/>
              <a:t>tendons appeared </a:t>
            </a:r>
            <a:r>
              <a:rPr lang="en-US" dirty="0"/>
              <a:t>architecturally improved after ADNC injection, which was corroborated by</a:t>
            </a:r>
          </a:p>
          <a:p>
            <a:pPr>
              <a:buNone/>
            </a:pPr>
            <a:r>
              <a:rPr lang="en-US" dirty="0" smtClean="0"/>
              <a:t>    improved </a:t>
            </a:r>
            <a:r>
              <a:rPr lang="en-US" dirty="0"/>
              <a:t>tendon COMP expression. Use of ADNC in horses with tendinitis appears warranted.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057400"/>
          </a:xfrm>
        </p:spPr>
        <p:txBody>
          <a:bodyPr>
            <a:normAutofit fontScale="90000"/>
          </a:bodyPr>
          <a:lstStyle/>
          <a:p>
            <a:r>
              <a:rPr lang="en-US" sz="2200" dirty="0" smtClean="0"/>
              <a:t>J Hand </a:t>
            </a:r>
            <a:r>
              <a:rPr lang="en-US" sz="2200" dirty="0" err="1" smtClean="0"/>
              <a:t>Surg</a:t>
            </a:r>
            <a:r>
              <a:rPr lang="en-US" sz="2200" dirty="0" smtClean="0"/>
              <a:t> Am. 2007 May-Jun;32(5):597-605.</a:t>
            </a:r>
            <a:br>
              <a:rPr lang="en-US" sz="2200" dirty="0" smtClean="0"/>
            </a:br>
            <a:r>
              <a:rPr lang="en-US" sz="2200" b="1" dirty="0" smtClean="0"/>
              <a:t>A comparison of </a:t>
            </a:r>
            <a:r>
              <a:rPr lang="en-US" sz="2200" b="1" dirty="0" err="1" smtClean="0"/>
              <a:t>tenocytes</a:t>
            </a:r>
            <a:r>
              <a:rPr lang="en-US" sz="2200" b="1" dirty="0" smtClean="0"/>
              <a:t> and </a:t>
            </a:r>
            <a:r>
              <a:rPr lang="en-US" sz="2200" b="1" dirty="0" err="1" smtClean="0"/>
              <a:t>mesenchymal</a:t>
            </a:r>
            <a:r>
              <a:rPr lang="en-US" sz="2200" b="1" dirty="0" smtClean="0"/>
              <a:t> stem cells for use in flexor tendon tissue engineering.</a:t>
            </a:r>
            <a:br>
              <a:rPr lang="en-US" sz="2200" b="1" dirty="0" smtClean="0"/>
            </a:br>
            <a:r>
              <a:rPr lang="en-US" sz="2200" dirty="0" err="1" smtClean="0">
                <a:hlinkClick r:id="rId2"/>
              </a:rPr>
              <a:t>Kryger</a:t>
            </a:r>
            <a:r>
              <a:rPr lang="en-US" sz="2200" dirty="0" smtClean="0">
                <a:hlinkClick r:id="rId2"/>
              </a:rPr>
              <a:t> GS</a:t>
            </a:r>
            <a:r>
              <a:rPr lang="en-US" sz="2200" dirty="0" smtClean="0"/>
              <a:t>, </a:t>
            </a:r>
            <a:r>
              <a:rPr lang="en-US" sz="2200" dirty="0" smtClean="0">
                <a:hlinkClick r:id="rId3"/>
              </a:rPr>
              <a:t>Chong AK</a:t>
            </a:r>
            <a:r>
              <a:rPr lang="en-US" sz="2200" dirty="0" smtClean="0"/>
              <a:t>, </a:t>
            </a:r>
            <a:r>
              <a:rPr lang="en-US" sz="2200" dirty="0" smtClean="0">
                <a:hlinkClick r:id="rId4"/>
              </a:rPr>
              <a:t>Costa M</a:t>
            </a:r>
            <a:r>
              <a:rPr lang="en-US" sz="2200" dirty="0" smtClean="0"/>
              <a:t>, </a:t>
            </a:r>
            <a:r>
              <a:rPr lang="en-US" sz="2200" dirty="0" smtClean="0">
                <a:hlinkClick r:id="rId5"/>
              </a:rPr>
              <a:t>Pham H</a:t>
            </a:r>
            <a:r>
              <a:rPr lang="en-US" sz="2200" dirty="0" smtClean="0"/>
              <a:t>, </a:t>
            </a:r>
            <a:r>
              <a:rPr lang="en-US" sz="2200" dirty="0" smtClean="0">
                <a:hlinkClick r:id="rId6"/>
              </a:rPr>
              <a:t>Bates SJ</a:t>
            </a:r>
            <a:r>
              <a:rPr lang="en-US" sz="2200" dirty="0" smtClean="0"/>
              <a:t>, </a:t>
            </a:r>
            <a:r>
              <a:rPr lang="en-US" sz="2200" dirty="0" smtClean="0">
                <a:hlinkClick r:id="rId7"/>
              </a:rPr>
              <a:t>Chang J</a:t>
            </a:r>
            <a:r>
              <a:rPr lang="en-US" sz="2200" dirty="0" smtClean="0"/>
              <a:t>.</a:t>
            </a:r>
            <a:br>
              <a:rPr lang="en-US" sz="2200" dirty="0" smtClean="0"/>
            </a:br>
            <a:r>
              <a:rPr lang="en-US" sz="2200" dirty="0" smtClean="0"/>
              <a:t>Division of Plastic Surgery, Stanford University Medical Center, Palo Alto, CA 94304, USA.</a:t>
            </a:r>
            <a:r>
              <a:rPr lang="en-US" dirty="0" smtClean="0"/>
              <a:t/>
            </a:r>
            <a:br>
              <a:rPr lang="en-US" dirty="0" smtClean="0"/>
            </a:br>
            <a:endParaRPr lang="en-US" dirty="0"/>
          </a:p>
        </p:txBody>
      </p:sp>
      <p:sp>
        <p:nvSpPr>
          <p:cNvPr id="3" name="Content Placeholder 2"/>
          <p:cNvSpPr>
            <a:spLocks noGrp="1"/>
          </p:cNvSpPr>
          <p:nvPr>
            <p:ph idx="1"/>
          </p:nvPr>
        </p:nvSpPr>
        <p:spPr>
          <a:xfrm>
            <a:off x="457200" y="2362200"/>
            <a:ext cx="8229600" cy="3763963"/>
          </a:xfrm>
        </p:spPr>
        <p:txBody>
          <a:bodyPr>
            <a:normAutofit lnSpcReduction="10000"/>
          </a:bodyPr>
          <a:lstStyle/>
          <a:p>
            <a:r>
              <a:rPr lang="en-US" dirty="0" smtClean="0"/>
              <a:t>CONCLUSIONS: This study suggests that the four cell types may be successfully used to engineer tendons. </a:t>
            </a:r>
            <a:r>
              <a:rPr lang="en-US" dirty="0" err="1" smtClean="0"/>
              <a:t>Adipoderived</a:t>
            </a:r>
            <a:r>
              <a:rPr lang="en-US" dirty="0" smtClean="0"/>
              <a:t> </a:t>
            </a:r>
            <a:r>
              <a:rPr lang="en-US" dirty="0" err="1" smtClean="0"/>
              <a:t>mesenchymal</a:t>
            </a:r>
            <a:r>
              <a:rPr lang="en-US" dirty="0" smtClean="0"/>
              <a:t> stem cells proliferate faster in cell culture, but the cell types were similar in other respects. All could be used to successfully repopulate </a:t>
            </a:r>
            <a:r>
              <a:rPr lang="en-US" dirty="0" err="1" smtClean="0"/>
              <a:t>acellularized</a:t>
            </a:r>
            <a:r>
              <a:rPr lang="en-US" dirty="0" smtClean="0"/>
              <a:t> tendon in vivo as flexor tendon grafts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524000"/>
          </a:xfrm>
        </p:spPr>
        <p:txBody>
          <a:bodyPr>
            <a:noAutofit/>
          </a:bodyPr>
          <a:lstStyle/>
          <a:p>
            <a:r>
              <a:rPr lang="en-US" sz="2400" b="1" dirty="0"/>
              <a:t>COMPARISON OF TREATMENTS WITH AUTOLOG; CULTURED STEM CELLS FROM</a:t>
            </a:r>
            <a:br>
              <a:rPr lang="en-US" sz="2400" b="1" dirty="0"/>
            </a:br>
            <a:r>
              <a:rPr lang="en-US" sz="2400" b="1" dirty="0"/>
              <a:t>ADIPOSE TISSUE OR BONE MARROW</a:t>
            </a:r>
            <a:br>
              <a:rPr lang="en-US" sz="2400" b="1" dirty="0"/>
            </a:br>
            <a:r>
              <a:rPr lang="en-US" sz="2400" dirty="0"/>
              <a:t>Dr. </a:t>
            </a:r>
            <a:r>
              <a:rPr lang="en-US" sz="2400" dirty="0" err="1"/>
              <a:t>Rüdiger</a:t>
            </a:r>
            <a:r>
              <a:rPr lang="en-US" sz="2400" dirty="0"/>
              <a:t> BREMS, Dr. </a:t>
            </a:r>
            <a:r>
              <a:rPr lang="en-US" sz="2400" dirty="0" err="1"/>
              <a:t>Eyke</a:t>
            </a:r>
            <a:r>
              <a:rPr lang="en-US" sz="2400" dirty="0"/>
              <a:t> Christina JEBE</a:t>
            </a:r>
            <a:br>
              <a:rPr lang="en-US" sz="2400" dirty="0"/>
            </a:br>
            <a:r>
              <a:rPr lang="en-US" sz="2400" dirty="0"/>
              <a:t>Equine clinic </a:t>
            </a:r>
            <a:r>
              <a:rPr lang="en-US" sz="2400" dirty="0" err="1"/>
              <a:t>Wolfesing</a:t>
            </a:r>
            <a:r>
              <a:rPr lang="en-US" sz="2400" dirty="0"/>
              <a:t>, </a:t>
            </a:r>
            <a:r>
              <a:rPr lang="en-US" sz="2400" dirty="0" err="1"/>
              <a:t>Wolfesing</a:t>
            </a:r>
            <a:r>
              <a:rPr lang="en-US" sz="2400" dirty="0"/>
              <a:t> 12, 85604 </a:t>
            </a:r>
            <a:r>
              <a:rPr lang="en-US" sz="2400" dirty="0" err="1"/>
              <a:t>Zorneding</a:t>
            </a:r>
            <a:r>
              <a:rPr lang="en-US" sz="2400" dirty="0"/>
              <a:t>, Germany</a:t>
            </a:r>
          </a:p>
        </p:txBody>
      </p:sp>
      <p:sp>
        <p:nvSpPr>
          <p:cNvPr id="3" name="Content Placeholder 2"/>
          <p:cNvSpPr>
            <a:spLocks noGrp="1"/>
          </p:cNvSpPr>
          <p:nvPr>
            <p:ph idx="1"/>
          </p:nvPr>
        </p:nvSpPr>
        <p:spPr>
          <a:xfrm>
            <a:off x="457200" y="2286000"/>
            <a:ext cx="8229600" cy="3840163"/>
          </a:xfrm>
        </p:spPr>
        <p:txBody>
          <a:bodyPr>
            <a:noAutofit/>
          </a:bodyPr>
          <a:lstStyle/>
          <a:p>
            <a:pPr>
              <a:buNone/>
            </a:pPr>
            <a:r>
              <a:rPr lang="en-US" sz="1800" dirty="0" smtClean="0"/>
              <a:t>           Both </a:t>
            </a:r>
            <a:r>
              <a:rPr lang="en-US" sz="1800" dirty="0"/>
              <a:t>treatments have advantages and disadvantages. The advantage of stem </a:t>
            </a:r>
            <a:r>
              <a:rPr lang="en-US" sz="1800" dirty="0" smtClean="0"/>
              <a:t>cells from </a:t>
            </a:r>
            <a:r>
              <a:rPr lang="en-US" sz="1800" dirty="0"/>
              <a:t>the bone marrow is the first injection of native bone marrow. This native </a:t>
            </a:r>
            <a:r>
              <a:rPr lang="en-US" sz="1800" dirty="0" smtClean="0"/>
              <a:t>bone marrow includes </a:t>
            </a:r>
            <a:r>
              <a:rPr lang="en-US" sz="1800" dirty="0"/>
              <a:t>a few stem cells and growth factors. Both are positive for the regeneration of </a:t>
            </a:r>
            <a:r>
              <a:rPr lang="en-US" sz="1800" dirty="0" smtClean="0"/>
              <a:t>the suspensory </a:t>
            </a:r>
            <a:r>
              <a:rPr lang="en-US" sz="1800" dirty="0"/>
              <a:t>ligament. The disadvantage of this method is it is difficultly and risk of </a:t>
            </a:r>
            <a:r>
              <a:rPr lang="en-US" sz="1800" dirty="0" smtClean="0"/>
              <a:t>puncture the </a:t>
            </a:r>
            <a:r>
              <a:rPr lang="en-US" sz="1800" dirty="0"/>
              <a:t>sternum collecting the bone marrow.</a:t>
            </a:r>
          </a:p>
          <a:p>
            <a:pPr>
              <a:buNone/>
            </a:pPr>
            <a:r>
              <a:rPr lang="en-US" sz="1800" dirty="0" smtClean="0"/>
              <a:t>          The </a:t>
            </a:r>
            <a:r>
              <a:rPr lang="en-US" sz="1800" dirty="0"/>
              <a:t>advantage of the stem cells from the adipose tissue is the easier collection of </a:t>
            </a:r>
            <a:r>
              <a:rPr lang="en-US" sz="1800" dirty="0" smtClean="0"/>
              <a:t>the sample </a:t>
            </a:r>
            <a:r>
              <a:rPr lang="en-US" sz="1800" dirty="0"/>
              <a:t>and the culturing of more stem cells of better quality. But you cannot inject the </a:t>
            </a:r>
            <a:r>
              <a:rPr lang="en-US" sz="1800" dirty="0" smtClean="0"/>
              <a:t>adipose tissue </a:t>
            </a:r>
            <a:r>
              <a:rPr lang="en-US" sz="1800" dirty="0"/>
              <a:t>in the lesion so you </a:t>
            </a:r>
            <a:r>
              <a:rPr lang="en-US" sz="1800" dirty="0" smtClean="0"/>
              <a:t>lose </a:t>
            </a:r>
            <a:r>
              <a:rPr lang="en-US" sz="1800" dirty="0"/>
              <a:t>time and you can not use the advantage of the growth </a:t>
            </a:r>
            <a:r>
              <a:rPr lang="en-US" sz="1800" dirty="0" smtClean="0"/>
              <a:t>factors of </a:t>
            </a:r>
            <a:r>
              <a:rPr lang="en-US" sz="1800" dirty="0"/>
              <a:t>the bone </a:t>
            </a:r>
            <a:r>
              <a:rPr lang="en-US" sz="1800" dirty="0" smtClean="0"/>
              <a:t>marrow.</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US" sz="2800" b="1" dirty="0"/>
              <a:t>Adipose-Derived Stem Cells for Regenerative Medicine</a:t>
            </a:r>
            <a:br>
              <a:rPr lang="en-US" sz="2800" b="1" dirty="0"/>
            </a:br>
            <a:r>
              <a:rPr lang="nb-NO" sz="2800" dirty="0"/>
              <a:t>Jeffrey M. Gimble, </a:t>
            </a:r>
            <a:r>
              <a:rPr lang="nb-NO" sz="2800" dirty="0" smtClean="0"/>
              <a:t>Adam </a:t>
            </a:r>
            <a:r>
              <a:rPr lang="nb-NO" sz="2800" dirty="0"/>
              <a:t>J. Katz, Bruce A. </a:t>
            </a:r>
            <a:r>
              <a:rPr lang="nb-NO" sz="2800" dirty="0" smtClean="0"/>
              <a:t>Bunnell </a:t>
            </a:r>
            <a:r>
              <a:rPr lang="en-US" sz="2800" dirty="0" smtClean="0"/>
              <a:t>Copyright </a:t>
            </a:r>
            <a:r>
              <a:rPr lang="en-US" sz="2800" dirty="0"/>
              <a:t>© 2007 American Heart Association. All rights reserved. Print ISSN: 0009-7330.</a:t>
            </a:r>
          </a:p>
        </p:txBody>
      </p:sp>
      <p:sp>
        <p:nvSpPr>
          <p:cNvPr id="3" name="Content Placeholder 2"/>
          <p:cNvSpPr>
            <a:spLocks noGrp="1"/>
          </p:cNvSpPr>
          <p:nvPr>
            <p:ph idx="1"/>
          </p:nvPr>
        </p:nvSpPr>
        <p:spPr>
          <a:xfrm>
            <a:off x="457200" y="2362200"/>
            <a:ext cx="8229600" cy="3763963"/>
          </a:xfrm>
        </p:spPr>
        <p:txBody>
          <a:bodyPr>
            <a:normAutofit lnSpcReduction="10000"/>
          </a:bodyPr>
          <a:lstStyle/>
          <a:p>
            <a:pPr>
              <a:buNone/>
            </a:pPr>
            <a:r>
              <a:rPr lang="en-US" i="1" dirty="0" smtClean="0"/>
              <a:t>    </a:t>
            </a:r>
            <a:r>
              <a:rPr lang="en-US" b="1" i="1" dirty="0" smtClean="0"/>
              <a:t>Abstract—The </a:t>
            </a:r>
            <a:r>
              <a:rPr lang="en-US" b="1" i="1" dirty="0"/>
              <a:t>emerging field of regenerative medicine will require a reliable source of stem cells in addition to </a:t>
            </a:r>
            <a:r>
              <a:rPr lang="en-US" b="1" i="1" dirty="0" smtClean="0"/>
              <a:t>biomaterial </a:t>
            </a:r>
            <a:r>
              <a:rPr lang="en-US" b="1" dirty="0" smtClean="0"/>
              <a:t>scaffolds </a:t>
            </a:r>
            <a:r>
              <a:rPr lang="en-US" b="1" dirty="0"/>
              <a:t>and cytokine growth factors. Adipose tissue represents an abundant and accessible source of adult stem </a:t>
            </a:r>
            <a:r>
              <a:rPr lang="en-US" b="1" dirty="0" smtClean="0"/>
              <a:t>cells with </a:t>
            </a:r>
            <a:r>
              <a:rPr lang="en-US" b="1" dirty="0"/>
              <a:t>the ability to differentiate along multiple lineage pathways.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sz="3100" dirty="0" err="1" smtClean="0"/>
              <a:t>Curr</a:t>
            </a:r>
            <a:r>
              <a:rPr lang="en-US" sz="3100" dirty="0" smtClean="0"/>
              <a:t> Stem Cell Res </a:t>
            </a:r>
            <a:r>
              <a:rPr lang="en-US" sz="3100" dirty="0" err="1" smtClean="0"/>
              <a:t>Ther</a:t>
            </a:r>
            <a:r>
              <a:rPr lang="en-US" sz="3100" dirty="0" smtClean="0"/>
              <a:t>. 2010 Jun;5(2):161-7.</a:t>
            </a:r>
            <a:br>
              <a:rPr lang="en-US" sz="3100" dirty="0" smtClean="0"/>
            </a:br>
            <a:r>
              <a:rPr lang="en-US" sz="3100" b="1" dirty="0" smtClean="0"/>
              <a:t>Tendon regeneration and repair with adipose derived stem cells.</a:t>
            </a:r>
            <a:br>
              <a:rPr lang="en-US" sz="3100" b="1" dirty="0" smtClean="0"/>
            </a:br>
            <a:r>
              <a:rPr lang="en-US" sz="3100" dirty="0" err="1" smtClean="0">
                <a:hlinkClick r:id="rId2"/>
              </a:rPr>
              <a:t>Uysal</a:t>
            </a:r>
            <a:r>
              <a:rPr lang="en-US" sz="3100" dirty="0" smtClean="0">
                <a:hlinkClick r:id="rId2"/>
              </a:rPr>
              <a:t> AC</a:t>
            </a:r>
            <a:r>
              <a:rPr lang="en-US" sz="3100" dirty="0" smtClean="0"/>
              <a:t>, </a:t>
            </a:r>
            <a:r>
              <a:rPr lang="en-US" sz="3100" dirty="0" smtClean="0">
                <a:hlinkClick r:id="rId3"/>
              </a:rPr>
              <a:t>Mizuno H</a:t>
            </a:r>
            <a:r>
              <a:rPr lang="en-US" sz="3100" dirty="0" smtClean="0"/>
              <a:t>.</a:t>
            </a:r>
            <a:r>
              <a:rPr lang="en-US" dirty="0" smtClean="0"/>
              <a:t/>
            </a:r>
            <a:br>
              <a:rPr lang="en-US" dirty="0" smtClean="0"/>
            </a:br>
            <a:endParaRPr lang="en-US" dirty="0"/>
          </a:p>
        </p:txBody>
      </p:sp>
      <p:sp>
        <p:nvSpPr>
          <p:cNvPr id="3" name="Content Placeholder 2"/>
          <p:cNvSpPr>
            <a:spLocks noGrp="1"/>
          </p:cNvSpPr>
          <p:nvPr>
            <p:ph idx="1"/>
          </p:nvPr>
        </p:nvSpPr>
        <p:spPr>
          <a:xfrm>
            <a:off x="457200" y="2057400"/>
            <a:ext cx="8229600" cy="4068763"/>
          </a:xfrm>
        </p:spPr>
        <p:txBody>
          <a:bodyPr>
            <a:normAutofit lnSpcReduction="10000"/>
          </a:bodyPr>
          <a:lstStyle/>
          <a:p>
            <a:pPr>
              <a:buNone/>
            </a:pPr>
            <a:r>
              <a:rPr lang="en-US" dirty="0"/>
              <a:t> </a:t>
            </a:r>
            <a:r>
              <a:rPr lang="en-US" dirty="0" smtClean="0"/>
              <a:t>    The enhancing effect of ASCs on tendon repair and tendon defects might enable better clinical outcomes in musculoskeletal system reconstruction. Advances in biomaterial technology will improve the methodology in tendon regeneration however, up to date, ASCs present an ideal cell source for experimental and clinical research on tendon engineering.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2011362"/>
          </a:xfrm>
        </p:spPr>
        <p:txBody>
          <a:bodyPr>
            <a:noAutofit/>
          </a:bodyPr>
          <a:lstStyle/>
          <a:p>
            <a:r>
              <a:rPr lang="en-US" sz="2400" dirty="0" smtClean="0"/>
              <a:t/>
            </a:r>
            <a:br>
              <a:rPr lang="en-US" sz="2400" dirty="0" smtClean="0"/>
            </a:br>
            <a:r>
              <a:rPr lang="en-US" sz="2400" b="1" dirty="0" smtClean="0"/>
              <a:t>Equine adipose-tissue derived </a:t>
            </a:r>
            <a:r>
              <a:rPr lang="en-US" sz="2400" b="1" dirty="0" err="1" smtClean="0"/>
              <a:t>mesenchymal</a:t>
            </a:r>
            <a:r>
              <a:rPr lang="en-US" sz="2400" b="1" dirty="0" smtClean="0"/>
              <a:t> stem cells and platelet concentrates: their association in vitro and in vivo.</a:t>
            </a:r>
            <a:br>
              <a:rPr lang="en-US" sz="2400" b="1" dirty="0" smtClean="0"/>
            </a:br>
            <a:r>
              <a:rPr lang="en-US" sz="2400" dirty="0" smtClean="0">
                <a:hlinkClick r:id="rId2"/>
              </a:rPr>
              <a:t>Del </a:t>
            </a:r>
            <a:r>
              <a:rPr lang="en-US" sz="2400" dirty="0" err="1" smtClean="0">
                <a:hlinkClick r:id="rId2"/>
              </a:rPr>
              <a:t>Bue</a:t>
            </a:r>
            <a:r>
              <a:rPr lang="en-US" sz="2400" dirty="0" smtClean="0">
                <a:hlinkClick r:id="rId2"/>
              </a:rPr>
              <a:t> M</a:t>
            </a:r>
            <a:r>
              <a:rPr lang="en-US" sz="2400" dirty="0" smtClean="0"/>
              <a:t>, </a:t>
            </a:r>
            <a:r>
              <a:rPr lang="en-US" sz="2400" dirty="0" err="1" smtClean="0">
                <a:hlinkClick r:id="rId3"/>
              </a:rPr>
              <a:t>Riccò</a:t>
            </a:r>
            <a:r>
              <a:rPr lang="en-US" sz="2400" dirty="0" smtClean="0">
                <a:hlinkClick r:id="rId3"/>
              </a:rPr>
              <a:t> S</a:t>
            </a:r>
            <a:r>
              <a:rPr lang="en-US" sz="2400" dirty="0" smtClean="0"/>
              <a:t>, </a:t>
            </a:r>
            <a:r>
              <a:rPr lang="en-US" sz="2400" dirty="0" err="1" smtClean="0">
                <a:hlinkClick r:id="rId4"/>
              </a:rPr>
              <a:t>Ramoni</a:t>
            </a:r>
            <a:r>
              <a:rPr lang="en-US" sz="2400" dirty="0" smtClean="0">
                <a:hlinkClick r:id="rId4"/>
              </a:rPr>
              <a:t> R</a:t>
            </a:r>
            <a:r>
              <a:rPr lang="en-US" sz="2400" dirty="0" smtClean="0"/>
              <a:t>, </a:t>
            </a:r>
            <a:r>
              <a:rPr lang="en-US" sz="2400" dirty="0" smtClean="0">
                <a:hlinkClick r:id="rId5"/>
              </a:rPr>
              <a:t>Conti V</a:t>
            </a:r>
            <a:r>
              <a:rPr lang="en-US" sz="2400" dirty="0" smtClean="0"/>
              <a:t>, </a:t>
            </a:r>
            <a:r>
              <a:rPr lang="en-US" sz="2400" dirty="0" err="1" smtClean="0">
                <a:hlinkClick r:id="rId6"/>
              </a:rPr>
              <a:t>Gnudi</a:t>
            </a:r>
            <a:r>
              <a:rPr lang="en-US" sz="2400" dirty="0" smtClean="0">
                <a:hlinkClick r:id="rId6"/>
              </a:rPr>
              <a:t> G</a:t>
            </a:r>
            <a:r>
              <a:rPr lang="en-US" sz="2400" dirty="0" smtClean="0"/>
              <a:t>, </a:t>
            </a:r>
            <a:r>
              <a:rPr lang="en-US" sz="2400" dirty="0" err="1" smtClean="0">
                <a:hlinkClick r:id="rId7"/>
              </a:rPr>
              <a:t>Grolli</a:t>
            </a:r>
            <a:r>
              <a:rPr lang="en-US" sz="2400" dirty="0" smtClean="0">
                <a:hlinkClick r:id="rId7"/>
              </a:rPr>
              <a:t> S</a:t>
            </a:r>
            <a:r>
              <a:rPr lang="en-US" sz="2400" dirty="0" smtClean="0"/>
              <a:t>.</a:t>
            </a:r>
            <a:br>
              <a:rPr lang="en-US" sz="2400" dirty="0" smtClean="0"/>
            </a:br>
            <a:r>
              <a:rPr lang="en-US" sz="2400" dirty="0" smtClean="0"/>
              <a:t>Department of Animal Health, Veterinary Biotechnology, Food Quality and Safety, University of Parma, via del </a:t>
            </a:r>
            <a:r>
              <a:rPr lang="en-US" sz="2400" dirty="0" err="1" smtClean="0"/>
              <a:t>Taglio</a:t>
            </a:r>
            <a:r>
              <a:rPr lang="en-US" sz="2400" dirty="0" smtClean="0"/>
              <a:t> 8, Parma 43100, Italy.</a:t>
            </a:r>
            <a:br>
              <a:rPr lang="en-US" sz="2400" dirty="0" smtClean="0"/>
            </a:br>
            <a:endParaRPr lang="en-US" sz="2400" dirty="0"/>
          </a:p>
        </p:txBody>
      </p:sp>
      <p:sp>
        <p:nvSpPr>
          <p:cNvPr id="3" name="Content Placeholder 2"/>
          <p:cNvSpPr>
            <a:spLocks noGrp="1"/>
          </p:cNvSpPr>
          <p:nvPr>
            <p:ph idx="1"/>
          </p:nvPr>
        </p:nvSpPr>
        <p:spPr>
          <a:xfrm>
            <a:off x="457200" y="2895600"/>
            <a:ext cx="8229600" cy="3230563"/>
          </a:xfrm>
        </p:spPr>
        <p:txBody>
          <a:bodyPr>
            <a:normAutofit fontScale="92500" lnSpcReduction="20000"/>
          </a:bodyPr>
          <a:lstStyle/>
          <a:p>
            <a:r>
              <a:rPr lang="en-US" dirty="0" smtClean="0"/>
              <a:t>Expanded </a:t>
            </a:r>
            <a:r>
              <a:rPr lang="en-US" dirty="0" err="1" smtClean="0"/>
              <a:t>AdMSC</a:t>
            </a:r>
            <a:r>
              <a:rPr lang="en-US" dirty="0" smtClean="0"/>
              <a:t> were inoculated into the damaged tendon after their dispersion in activated platelet-rich plasma (PRP), a biological scaffold that plays an important role in maintaining cells in defect sites and contributes to tissue healing. Fourteen out of sixteen treated horses showed a functional recovery and were able to return to their normal activity.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2362"/>
          </a:xfrm>
        </p:spPr>
        <p:txBody>
          <a:bodyPr>
            <a:normAutofit/>
          </a:bodyPr>
          <a:lstStyle/>
          <a:p>
            <a:r>
              <a:rPr lang="en-US" sz="2800" dirty="0"/>
              <a:t>Effect of adipose-derived nucleated cell fractions</a:t>
            </a:r>
            <a:br>
              <a:rPr lang="en-US" sz="2800" dirty="0"/>
            </a:br>
            <a:r>
              <a:rPr lang="en-US" sz="2800" dirty="0"/>
              <a:t>on tendon repair in horses</a:t>
            </a:r>
            <a:br>
              <a:rPr lang="en-US" sz="2800" dirty="0"/>
            </a:br>
            <a:r>
              <a:rPr lang="en-US" sz="2800" dirty="0"/>
              <a:t>with </a:t>
            </a:r>
            <a:r>
              <a:rPr lang="en-US" sz="2800" dirty="0" err="1"/>
              <a:t>collagenase</a:t>
            </a:r>
            <a:r>
              <a:rPr lang="en-US" sz="2800" dirty="0"/>
              <a:t>-induced tendinitis</a:t>
            </a:r>
            <a:br>
              <a:rPr lang="en-US" sz="2800" dirty="0"/>
            </a:br>
            <a:r>
              <a:rPr lang="en-US" sz="2800" dirty="0"/>
              <a:t>Alan J. Nixon, </a:t>
            </a:r>
            <a:r>
              <a:rPr lang="en-US" sz="2800" dirty="0" err="1"/>
              <a:t>BVSc</a:t>
            </a:r>
            <a:r>
              <a:rPr lang="en-US" sz="2800" dirty="0"/>
              <a:t>, MS; Linda A. Dahlgren, DVM, PhD; Jennifer L. </a:t>
            </a:r>
            <a:r>
              <a:rPr lang="en-US" sz="2800" dirty="0" err="1"/>
              <a:t>Haupt</a:t>
            </a:r>
            <a:r>
              <a:rPr lang="en-US" sz="2800" dirty="0"/>
              <a:t>, BS; Amy E. Yeager, DVM;</a:t>
            </a:r>
          </a:p>
        </p:txBody>
      </p:sp>
      <p:sp>
        <p:nvSpPr>
          <p:cNvPr id="3" name="Content Placeholder 2"/>
          <p:cNvSpPr>
            <a:spLocks noGrp="1"/>
          </p:cNvSpPr>
          <p:nvPr>
            <p:ph idx="1"/>
          </p:nvPr>
        </p:nvSpPr>
        <p:spPr>
          <a:xfrm>
            <a:off x="457200" y="2971800"/>
            <a:ext cx="8229600" cy="3154363"/>
          </a:xfrm>
        </p:spPr>
        <p:txBody>
          <a:bodyPr>
            <a:normAutofit fontScale="85000" lnSpcReduction="10000"/>
          </a:bodyPr>
          <a:lstStyle/>
          <a:p>
            <a:pPr>
              <a:buNone/>
            </a:pPr>
            <a:r>
              <a:rPr lang="en-US" dirty="0" smtClean="0"/>
              <a:t>    ADNC </a:t>
            </a:r>
            <a:r>
              <a:rPr lang="en-US" dirty="0"/>
              <a:t>injection improved tendon organization in</a:t>
            </a:r>
          </a:p>
          <a:p>
            <a:pPr>
              <a:buNone/>
            </a:pPr>
            <a:r>
              <a:rPr lang="en-US" dirty="0" smtClean="0"/>
              <a:t>     treated </a:t>
            </a:r>
            <a:r>
              <a:rPr lang="en-US" dirty="0"/>
              <a:t>tendons. Although biochemical and </a:t>
            </a:r>
            <a:r>
              <a:rPr lang="en-US" dirty="0" smtClean="0"/>
              <a:t>molecular differences </a:t>
            </a:r>
            <a:r>
              <a:rPr lang="en-US" dirty="0"/>
              <a:t>were less profound, tendons</a:t>
            </a:r>
          </a:p>
          <a:p>
            <a:pPr>
              <a:buNone/>
            </a:pPr>
            <a:r>
              <a:rPr lang="en-US" dirty="0" smtClean="0"/>
              <a:t>     appeared </a:t>
            </a:r>
            <a:r>
              <a:rPr lang="en-US" dirty="0"/>
              <a:t>architecturally improved after ADNC injection, which was corroborated by</a:t>
            </a:r>
          </a:p>
          <a:p>
            <a:pPr>
              <a:buNone/>
            </a:pPr>
            <a:r>
              <a:rPr lang="en-US" dirty="0" smtClean="0"/>
              <a:t>     improved </a:t>
            </a:r>
            <a:r>
              <a:rPr lang="en-US" dirty="0"/>
              <a:t>tendon COMP expression. Use of ADNC in horses with tendinitis appears </a:t>
            </a:r>
            <a:r>
              <a:rPr lang="en-US" dirty="0" smtClean="0"/>
              <a:t>warranted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712</Words>
  <Application>Microsoft Office PowerPoint</Application>
  <PresentationFormat>On-screen Show (4:3)</PresentationFormat>
  <Paragraphs>33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Stem cell therapy for tendon and ligament injuries – Clinical results R.K.W. Smith</vt:lpstr>
      <vt:lpstr>Equine Vet J. 2007 Mar;39(2):172-80. Mesenchymal stem cell therapy in equine musculoskeletal disease: scientific fact or clinical fiction? Taylor SE, Smith RK, Clegg PD. Department of Veterinary Clinical Science, University of Liverpool, Leahurst, Chester High Road, Neston, Cheshire CH64 7TE, UK. </vt:lpstr>
      <vt:lpstr>Effect of adipose-derived nucleated cell fractions on tendon repair in horses with collagenase-induced tendinitis  Alan J. Nixon, BVSc, MS; Linda A. Dahlgren, DVM, PhD; Jennifer L. Haupt, BS; Amy E. Yeager, DVM; Daniel L. Ward, PhD AJVR, Vol 69, No. 7, July 2008</vt:lpstr>
      <vt:lpstr>J Hand Surg Am. 2007 May-Jun;32(5):597-605. A comparison of tenocytes and mesenchymal stem cells for use in flexor tendon tissue engineering. Kryger GS, Chong AK, Costa M, Pham H, Bates SJ, Chang J. Division of Plastic Surgery, Stanford University Medical Center, Palo Alto, CA 94304, USA. </vt:lpstr>
      <vt:lpstr>COMPARISON OF TREATMENTS WITH AUTOLOG; CULTURED STEM CELLS FROM ADIPOSE TISSUE OR BONE MARROW Dr. Rüdiger BREMS, Dr. Eyke Christina JEBE Equine clinic Wolfesing, Wolfesing 12, 85604 Zorneding, Germany</vt:lpstr>
      <vt:lpstr>Adipose-Derived Stem Cells for Regenerative Medicine Jeffrey M. Gimble, Adam J. Katz, Bruce A. Bunnell Copyright © 2007 American Heart Association. All rights reserved. Print ISSN: 0009-7330.</vt:lpstr>
      <vt:lpstr>Curr Stem Cell Res Ther. 2010 Jun;5(2):161-7. Tendon regeneration and repair with adipose derived stem cells. Uysal AC, Mizuno H. </vt:lpstr>
      <vt:lpstr> Equine adipose-tissue derived mesenchymal stem cells and platelet concentrates: their association in vitro and in vivo. Del Bue M, Riccò S, Ramoni R, Conti V, Gnudi G, Grolli S. Department of Animal Health, Veterinary Biotechnology, Food Quality and Safety, University of Parma, via del Taglio 8, Parma 43100, Italy. </vt:lpstr>
      <vt:lpstr>Effect of adipose-derived nucleated cell fractions on tendon repair in horses with collagenase-induced tendinitis Alan J. Nixon, BVSc, MS; Linda A. Dahlgren, DVM, PhD; Jennifer L. Haupt, BS; Amy E. Yeager, DVM;</vt:lpstr>
      <vt:lpstr>Adipose-derived adult stem cells for cartilage tissue engineering Farshid Guilak a,∗, Hani A. Awada, Beverley Fermor a, Holly A. Leddy a and Jeffrey M. Gimble b a Departments of Surgery and Biomedical Engineering, Duke University Medical Center, Durham, NC 27710, USA b Pennington Biomedical Research Center, Louisiana State University System, Baton Rouge, LA 70808,</vt:lpstr>
      <vt:lpstr>Effect of Intraarticular Injection of Autologous Adipose-Derived Mesenchymal Stem and Regenerative Cells on Clinical Signs of Chronic Osteoarthritis of the Elbow Joint in Dogs* Linda L. Black, DVM, PhDa James Gaynor, DVM, MS, DACVA, DAAPMb Cheryl Adams, DVM, CVA, CCRTc Sarit Dhupa, BVSc, DACVSd Andrew E. Sams, DVM, MS, DACVSe</vt:lpstr>
    </vt:vector>
  </TitlesOfParts>
  <Company>Clemson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 cell therapy for tendon and ligament injuries – Clinical results R.K.W. Smith</dc:title>
  <dc:creator>Dr. Joe Yocum</dc:creator>
  <cp:lastModifiedBy>Dr. Joe Yocum</cp:lastModifiedBy>
  <cp:revision>6</cp:revision>
  <dcterms:created xsi:type="dcterms:W3CDTF">2010-09-16T01:34:21Z</dcterms:created>
  <dcterms:modified xsi:type="dcterms:W3CDTF">2010-09-16T02:25:07Z</dcterms:modified>
</cp:coreProperties>
</file>